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3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2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8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92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0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3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87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0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7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7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1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1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8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8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B183AD-4DBD-49B5-8616-93AF0CC5F649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F0C9-B0DA-4251-A30F-58EAF4272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61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iverpoolcamhs.us12.list-manage.com/track/click?u=29d06172a566a7a062c8c4b01&amp;id=0b285c4e72&amp;e=4fc1c08b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BC2268-05FB-4A5B-8C97-72177BC62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982589">
            <a:off x="440617" y="801492"/>
            <a:ext cx="4523922" cy="1789641"/>
          </a:xfrm>
        </p:spPr>
        <p:txBody>
          <a:bodyPr anchor="b">
            <a:noAutofit/>
          </a:bodyPr>
          <a:lstStyle/>
          <a:p>
            <a:r>
              <a:rPr lang="en-GB" sz="6000" b="1" dirty="0">
                <a:solidFill>
                  <a:srgbClr val="92D050"/>
                </a:solidFill>
              </a:rPr>
              <a:t>LIVERPOOL</a:t>
            </a:r>
          </a:p>
        </p:txBody>
      </p:sp>
      <p:pic>
        <p:nvPicPr>
          <p:cNvPr id="4" name="Picture 3" descr="Kinship Logo">
            <a:extLst>
              <a:ext uri="{FF2B5EF4-FFF2-40B4-BE49-F238E27FC236}">
                <a16:creationId xmlns:a16="http://schemas.microsoft.com/office/drawing/2014/main" id="{DC415EFD-AECF-4866-9672-3279A1BBF1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858" y="1597105"/>
            <a:ext cx="6170441" cy="4128446"/>
          </a:xfrm>
          <a:prstGeom prst="rect">
            <a:avLst/>
          </a:prstGeom>
          <a:noFill/>
        </p:spPr>
      </p:pic>
      <p:pic>
        <p:nvPicPr>
          <p:cNvPr id="5" name="Picture 4" descr="A person that is sitting in the grass&#10;&#10;Description automatically generated">
            <a:extLst>
              <a:ext uri="{FF2B5EF4-FFF2-40B4-BE49-F238E27FC236}">
                <a16:creationId xmlns:a16="http://schemas.microsoft.com/office/drawing/2014/main" id="{7D19D1BB-7AC6-47C2-BEEC-605F9A934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32" y="3233197"/>
            <a:ext cx="3513494" cy="28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0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D1FD-0F6F-401E-AC80-81D2F9C4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rgbClr val="00B050"/>
                </a:solidFill>
              </a:rPr>
              <a:t>History</a:t>
            </a:r>
            <a:br>
              <a:rPr lang="en-GB" sz="4200" dirty="0">
                <a:solidFill>
                  <a:schemeClr val="bg2"/>
                </a:solidFill>
              </a:rPr>
            </a:br>
            <a:br>
              <a:rPr lang="en-GB" sz="4200" dirty="0">
                <a:solidFill>
                  <a:schemeClr val="bg2"/>
                </a:solidFill>
              </a:rPr>
            </a:br>
            <a:endParaRPr lang="en-GB" sz="42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AECA-E351-4E8A-9AF2-F2F048160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GB" sz="2000" dirty="0"/>
              <a:t>1980s PADA – NATURALLY DEVELOPED</a:t>
            </a:r>
          </a:p>
          <a:p>
            <a:endParaRPr lang="en-GB" dirty="0"/>
          </a:p>
          <a:p>
            <a:r>
              <a:rPr lang="en-GB" sz="2000" dirty="0"/>
              <a:t>REGISTERED CHARITY</a:t>
            </a:r>
          </a:p>
          <a:p>
            <a:endParaRPr lang="en-GB" sz="2000" dirty="0"/>
          </a:p>
          <a:p>
            <a:r>
              <a:rPr lang="en-GB" dirty="0"/>
              <a:t>PROJECTS DELIVERED DEPENDING ON FAMILIES NEEDS</a:t>
            </a:r>
            <a:endParaRPr lang="en-GB" sz="2000" dirty="0"/>
          </a:p>
          <a:p>
            <a:endParaRPr lang="en-GB" sz="2000" dirty="0"/>
          </a:p>
          <a:p>
            <a:r>
              <a:rPr lang="en-GB" dirty="0"/>
              <a:t>FUNDERS THAT ENABLE US TO BE CREATIVE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9" name="Picture 8" descr="hi_big_e_min_pink">
            <a:extLst>
              <a:ext uri="{FF2B5EF4-FFF2-40B4-BE49-F238E27FC236}">
                <a16:creationId xmlns:a16="http://schemas.microsoft.com/office/drawing/2014/main" id="{56E3E53C-D1FA-4914-9A24-656A828384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4" y="2733530"/>
            <a:ext cx="13239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2983C7-561A-4A08-8B27-C5D6971FC4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1" y="3792988"/>
            <a:ext cx="1383901" cy="6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E29AF8D">
            <a:extLst>
              <a:ext uri="{FF2B5EF4-FFF2-40B4-BE49-F238E27FC236}">
                <a16:creationId xmlns:a16="http://schemas.microsoft.com/office/drawing/2014/main" id="{384D5EDA-E27A-4AC7-9448-758526BC1C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05" y="5051503"/>
            <a:ext cx="1505051" cy="47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B9E91A-49E3-C5E9-5E13-1F196525B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718" y="5051503"/>
            <a:ext cx="2683510" cy="123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5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835C-B93B-4A63-B4E6-3DA15AE0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What is a Kinship Carer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F595-156A-43F3-A926-4E3784E4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00996"/>
            <a:ext cx="8946541" cy="3547403"/>
          </a:xfrm>
        </p:spPr>
        <p:txBody>
          <a:bodyPr/>
          <a:lstStyle/>
          <a:p>
            <a:pPr algn="ctr"/>
            <a:r>
              <a:rPr lang="en-GB" dirty="0"/>
              <a:t>‘</a:t>
            </a:r>
            <a:r>
              <a:rPr lang="en-GB" sz="3600" dirty="0"/>
              <a:t>Kinship Care is where a child or young person lives full-time with a relative or family friend because they are not able to live with their birth parents’</a:t>
            </a:r>
          </a:p>
        </p:txBody>
      </p:sp>
    </p:spTree>
    <p:extLst>
      <p:ext uri="{BB962C8B-B14F-4D97-AF65-F5344CB8AC3E}">
        <p14:creationId xmlns:p14="http://schemas.microsoft.com/office/powerpoint/2010/main" val="274453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FF0F-29FC-4DF9-B0A3-1148D8E9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6416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4B737-0A35-4483-B995-914948BF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If the LA was involved in placing this child and without the intervention the child would be in LA Care then the LA have a duty of care to support the placement</a:t>
            </a:r>
          </a:p>
          <a:p>
            <a:r>
              <a:rPr lang="en-GB" dirty="0"/>
              <a:t>Support available to families are often based on how the child came to live with you – two children from same family may have access to different support</a:t>
            </a:r>
          </a:p>
          <a:p>
            <a:endParaRPr lang="en-GB" sz="2000" dirty="0"/>
          </a:p>
          <a:p>
            <a:endParaRPr lang="en-GB" dirty="0"/>
          </a:p>
          <a:p>
            <a:r>
              <a:rPr lang="en-GB" sz="2000" dirty="0"/>
              <a:t>Our project supports families depending on needs not on status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47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FD05-9D80-4D24-AE78-A5A3224C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ANIMATION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D75E95E-7C6F-4260-8F2E-A7E1E1DF9F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73" y="2436233"/>
            <a:ext cx="4571429" cy="34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5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0FA0-838E-D184-3C3E-3CFBE444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1283803"/>
          </a:xfrm>
        </p:spPr>
        <p:txBody>
          <a:bodyPr/>
          <a:lstStyle/>
          <a:p>
            <a:r>
              <a:rPr lang="en-GB" dirty="0">
                <a:highlight>
                  <a:srgbClr val="008000"/>
                </a:highlight>
              </a:rPr>
              <a:t>FAMILY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7DEA-4809-78FB-40D5-5D924E46A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>
                <a:highlight>
                  <a:srgbClr val="008000"/>
                </a:highlight>
              </a:rPr>
              <a:t>INTERGENERATIONAL</a:t>
            </a:r>
          </a:p>
          <a:p>
            <a:endParaRPr lang="en-GB" dirty="0">
              <a:highlight>
                <a:srgbClr val="008000"/>
              </a:highlight>
            </a:endParaRPr>
          </a:p>
          <a:p>
            <a:r>
              <a:rPr lang="en-GB" dirty="0">
                <a:highlight>
                  <a:srgbClr val="008000"/>
                </a:highlight>
              </a:rPr>
              <a:t>ONE TO ONE</a:t>
            </a:r>
          </a:p>
          <a:p>
            <a:endParaRPr lang="en-GB" dirty="0">
              <a:highlight>
                <a:srgbClr val="008000"/>
              </a:highlight>
            </a:endParaRPr>
          </a:p>
          <a:p>
            <a:r>
              <a:rPr lang="en-GB" dirty="0">
                <a:highlight>
                  <a:srgbClr val="008000"/>
                </a:highlight>
              </a:rPr>
              <a:t>GROUP WORK</a:t>
            </a:r>
          </a:p>
          <a:p>
            <a:endParaRPr lang="en-GB" dirty="0">
              <a:highlight>
                <a:srgbClr val="008000"/>
              </a:highlight>
            </a:endParaRPr>
          </a:p>
          <a:p>
            <a:r>
              <a:rPr lang="en-GB" dirty="0">
                <a:highlight>
                  <a:srgbClr val="008000"/>
                </a:highlight>
              </a:rPr>
              <a:t>CAMPAIGNING FOR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3F161-AFF5-FB9E-37D6-6472D3746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88" y="3735116"/>
            <a:ext cx="1865704" cy="2670166"/>
          </a:xfrm>
          <a:prstGeom prst="rect">
            <a:avLst/>
          </a:prstGeom>
        </p:spPr>
      </p:pic>
      <p:pic>
        <p:nvPicPr>
          <p:cNvPr id="5" name="Picture 4" descr="A person and person standing in front of a whiteboard&#10;&#10;Description automatically generated with low confidence">
            <a:extLst>
              <a:ext uri="{FF2B5EF4-FFF2-40B4-BE49-F238E27FC236}">
                <a16:creationId xmlns:a16="http://schemas.microsoft.com/office/drawing/2014/main" id="{BDB0B587-EAD5-387D-472E-D9CB189BC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29" y="208681"/>
            <a:ext cx="2172627" cy="1639876"/>
          </a:xfrm>
          <a:prstGeom prst="rect">
            <a:avLst/>
          </a:prstGeom>
        </p:spPr>
      </p:pic>
      <p:pic>
        <p:nvPicPr>
          <p:cNvPr id="6" name="Picture 5" descr="A picture containing indoor, food, kitchen, person&#10;&#10;Description automatically generated">
            <a:extLst>
              <a:ext uri="{FF2B5EF4-FFF2-40B4-BE49-F238E27FC236}">
                <a16:creationId xmlns:a16="http://schemas.microsoft.com/office/drawing/2014/main" id="{A86121B0-FED1-15C4-0FCD-CAD5E988D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36" y="1644184"/>
            <a:ext cx="1663031" cy="2272073"/>
          </a:xfrm>
          <a:prstGeom prst="rect">
            <a:avLst/>
          </a:prstGeom>
        </p:spPr>
      </p:pic>
      <p:pic>
        <p:nvPicPr>
          <p:cNvPr id="7" name="Content Placeholder 3" descr="A picture containing text, cake, table, birthday&#10;&#10;Description automatically generated">
            <a:extLst>
              <a:ext uri="{FF2B5EF4-FFF2-40B4-BE49-F238E27FC236}">
                <a16:creationId xmlns:a16="http://schemas.microsoft.com/office/drawing/2014/main" id="{9DE0C3F7-01C9-40DF-2AE7-A52626D51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64" y="256160"/>
            <a:ext cx="2172628" cy="2065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F0CC9-5828-918A-5BC7-4097C4994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490131" y="1799521"/>
            <a:ext cx="1735897" cy="232204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5063714-C166-155B-7E14-99CB27864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41" y="4133495"/>
            <a:ext cx="2114904" cy="21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oup of people sitting under a tent&#10;&#10;Description automatically generated with low confidence">
            <a:extLst>
              <a:ext uri="{FF2B5EF4-FFF2-40B4-BE49-F238E27FC236}">
                <a16:creationId xmlns:a16="http://schemas.microsoft.com/office/drawing/2014/main" id="{028A0E99-22CC-A60C-6788-1E79DF62D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4286727"/>
            <a:ext cx="1590675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2242E-E78B-27FC-99A2-45840F6A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7F17E-6AC0-365E-02CC-B3D5BE02C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Amy rarely went to school, she lived with her mum and witnessed her chaotic substance misuse and involvement in crime</a:t>
            </a:r>
          </a:p>
          <a:p>
            <a:r>
              <a:rPr lang="en-GB" dirty="0"/>
              <a:t>At 8 years old she went to live with Nan, at 14 she had two younger siblings who also came to live with Nan </a:t>
            </a:r>
          </a:p>
          <a:p>
            <a:r>
              <a:rPr lang="en-GB" dirty="0"/>
              <a:t>Amy took on a caring role of her siblings amid a still somewhat chaotic household, full of arguments, very little money and ill health</a:t>
            </a:r>
          </a:p>
          <a:p>
            <a:r>
              <a:rPr lang="en-GB" dirty="0"/>
              <a:t>Amy engaged with Kinship Carers project, meeting others with similar life experiences – reducing isolation, stigma and giving her a voice to talk and make sense of her home life </a:t>
            </a:r>
          </a:p>
          <a:p>
            <a:r>
              <a:rPr lang="en-GB" dirty="0"/>
              <a:t>She took part in diversionary activities, having problem free time with her peers and spoke about her fears for the future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61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5E03-942F-30B8-EFA7-7A73D5468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889234"/>
            <a:ext cx="8946541" cy="5359166"/>
          </a:xfrm>
        </p:spPr>
        <p:txBody>
          <a:bodyPr>
            <a:normAutofit/>
          </a:bodyPr>
          <a:lstStyle/>
          <a:p>
            <a:r>
              <a:rPr lang="en-GB" dirty="0"/>
              <a:t>Nan attended our Kinship Care parenting program – which looks at how past trauma can impact on your parenting skills</a:t>
            </a:r>
          </a:p>
          <a:p>
            <a:r>
              <a:rPr lang="en-GB" dirty="0"/>
              <a:t>Recognising the need for boundaries, empowering children to develop resilience</a:t>
            </a:r>
          </a:p>
          <a:p>
            <a:r>
              <a:rPr lang="en-GB" dirty="0"/>
              <a:t>Together they worked as a family, attending Intergenerational Activities and creating a network of support around them</a:t>
            </a:r>
          </a:p>
          <a:p>
            <a:endParaRPr lang="en-GB" dirty="0"/>
          </a:p>
          <a:p>
            <a:r>
              <a:rPr lang="en-GB" dirty="0"/>
              <a:t>Amy now has a stable home life, with her partner and young son and has broken generational Ace’s faced by her family</a:t>
            </a:r>
          </a:p>
          <a:p>
            <a:r>
              <a:rPr lang="en-GB" dirty="0"/>
              <a:t>She is a valued member </a:t>
            </a:r>
            <a:r>
              <a:rPr lang="en-GB"/>
              <a:t>of our team </a:t>
            </a:r>
            <a:r>
              <a:rPr lang="en-GB" dirty="0"/>
              <a:t>and regularly speaks to our Kinship Families and professionals about the important role we all have in supporting young people like 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083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C937520603046BC046C7D7AAAA775" ma:contentTypeVersion="11" ma:contentTypeDescription="Create a new document." ma:contentTypeScope="" ma:versionID="dfe186adbf7f57e8f5d9d92653d83e1c">
  <xsd:schema xmlns:xsd="http://www.w3.org/2001/XMLSchema" xmlns:xs="http://www.w3.org/2001/XMLSchema" xmlns:p="http://schemas.microsoft.com/office/2006/metadata/properties" xmlns:ns3="f0e896e7-2b66-4f70-8af1-15afd56c925e" xmlns:ns4="f0beebb9-e2e8-4493-aa42-08cb56a15025" targetNamespace="http://schemas.microsoft.com/office/2006/metadata/properties" ma:root="true" ma:fieldsID="6b7e22718e51917e30b6b25783217e24" ns3:_="" ns4:_="">
    <xsd:import namespace="f0e896e7-2b66-4f70-8af1-15afd56c925e"/>
    <xsd:import namespace="f0beebb9-e2e8-4493-aa42-08cb56a150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896e7-2b66-4f70-8af1-15afd56c9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eebb9-e2e8-4493-aa42-08cb56a150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E8488-F417-4D39-B6F8-C11224D75A3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0e896e7-2b66-4f70-8af1-15afd56c925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0beebb9-e2e8-4493-aa42-08cb56a1502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2326A1-7581-4E58-9B09-1C61007B3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e896e7-2b66-4f70-8af1-15afd56c925e"/>
    <ds:schemaRef ds:uri="f0beebb9-e2e8-4493-aa42-08cb56a150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B27187-EB49-4474-9A54-B1134FA25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1329</TotalTime>
  <Words>372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 Presentation</vt:lpstr>
      <vt:lpstr>History  </vt:lpstr>
      <vt:lpstr>What is a Kinship Carer</vt:lpstr>
      <vt:lpstr>Complexities</vt:lpstr>
      <vt:lpstr>ANIMATION</vt:lpstr>
      <vt:lpstr>FAMILY SUPPORT</vt:lpstr>
      <vt:lpstr>CASE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Kinship Carers</dc:creator>
  <cp:lastModifiedBy>Pauline Thornley</cp:lastModifiedBy>
  <cp:revision>47</cp:revision>
  <cp:lastPrinted>2021-04-28T08:20:26Z</cp:lastPrinted>
  <dcterms:created xsi:type="dcterms:W3CDTF">2019-10-18T11:03:55Z</dcterms:created>
  <dcterms:modified xsi:type="dcterms:W3CDTF">2023-06-20T11:22:18Z</dcterms:modified>
</cp:coreProperties>
</file>